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17920" y="-548640"/>
            <a:ext cx="4114800" cy="4114800"/>
          </a:xfrm>
          <a:prstGeom prst="ellipse">
            <a:avLst/>
          </a:prstGeom>
          <a:solidFill>
            <a:srgbClr val="173A27"/>
          </a:solidFill>
          <a:ln w="12700">
            <a:solidFill>
              <a:srgbClr val="173A2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502920"/>
            <a:ext cx="1463040" cy="256032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0292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PLATFORM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914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2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</a:t>
            </a:r>
            <a:endParaRPr lang="en-US" sz="62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200" b="1" spc="1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Slate</a:t>
            </a:r>
            <a:endParaRPr lang="en-US" sz="6200" dirty="0"/>
          </a:p>
        </p:txBody>
      </p:sp>
      <p:sp>
        <p:nvSpPr>
          <p:cNvPr id="8" name="Text 6"/>
          <p:cNvSpPr/>
          <p:nvPr/>
        </p:nvSpPr>
        <p:spPr>
          <a:xfrm>
            <a:off x="457200" y="260604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8E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legal barriers into open doors — free, guided, and built for the people you serve.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383280"/>
            <a:ext cx="4114800" cy="0"/>
          </a:xfrm>
          <a:prstGeom prst="line">
            <a:avLst/>
          </a:prstGeom>
          <a:noFill/>
          <a:ln w="19050">
            <a:solidFill>
              <a:srgbClr val="2EB87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566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Reider Waage  </a:t>
            </a:r>
            <a:pPr indent="0" marL="0">
              <a:buNone/>
            </a:pPr>
            <a:r>
              <a:rPr lang="en-US" sz="1100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Founder  ·  100% Disabled USMC Veteran  ·  Elk Grove, CA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977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097280"/>
            <a:ext cx="4572000" cy="4572000"/>
          </a:xfrm>
          <a:prstGeom prst="ellipse">
            <a:avLst/>
          </a:prstGeom>
          <a:solidFill>
            <a:srgbClr val="173A27"/>
          </a:solidFill>
          <a:ln w="12700">
            <a:solidFill>
              <a:srgbClr val="173A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Work Together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412480" cy="804672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45920"/>
            <a:ext cx="73152" cy="804672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71907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Reentry &amp; Legal Aid Orgs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1984248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the platform with your clients for 90 days — at no cost. We provide a partner dashboard, usage data, and co-branded link.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651760"/>
            <a:ext cx="8412480" cy="804672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651760"/>
            <a:ext cx="73152" cy="804672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72491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 &amp; Funders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2990088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is already built and already live. Average cost-per-expungement: $139. Grant support expands state coverage, adds bilingual tools, and scales outreach. ROI calculator: pathtocleanslate.org/roi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65760" y="3657600"/>
            <a:ext cx="8412480" cy="804672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657600"/>
            <a:ext cx="73152" cy="804672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73075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Courts &amp; DA Offices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94360" y="3995928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 about embedding PTCS into your diversion program workflow so completers leave with a clear next step.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463040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Slate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274320" y="2926080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legal barriers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into open doors.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74320" y="37490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41148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Free. Always.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0" y="73152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the Conversation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0" y="146304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572000" y="1682496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reider.waage@gmail.com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0" y="210312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0" y="2322576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(408) 658-9222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0" y="274320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0" y="2962656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0" y="3520440"/>
            <a:ext cx="4114800" cy="0"/>
          </a:xfrm>
          <a:prstGeom prst="line">
            <a:avLst/>
          </a:prstGeom>
          <a:noFill/>
          <a:ln w="12700">
            <a:solidFill>
              <a:srgbClr val="2EB87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0" y="3657600"/>
            <a:ext cx="4114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Reider Waage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Disabled USMC Veteran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Path To Work Ecosystem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Elk Grove, California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Million Americans Have a Record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65760" y="1783080"/>
            <a:ext cx="2743200" cy="2011680"/>
          </a:xfrm>
          <a:prstGeom prst="rect">
            <a:avLst/>
          </a:prstGeom>
          <a:solidFill>
            <a:srgbClr val="173A27"/>
          </a:solidFill>
          <a:ln w="12700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8745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in 3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2697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adults has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arrest or conviction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3337560" y="1783080"/>
            <a:ext cx="2743200" cy="2011680"/>
          </a:xfrm>
          <a:prstGeom prst="rect">
            <a:avLst/>
          </a:prstGeom>
          <a:solidFill>
            <a:srgbClr val="173A27"/>
          </a:solidFill>
          <a:ln w="12700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37560" y="18745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$3,000+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3429000" y="2697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attorney cost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expungement —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they can afford it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309360" y="1783080"/>
            <a:ext cx="2743200" cy="2011680"/>
          </a:xfrm>
          <a:prstGeom prst="rect">
            <a:avLst/>
          </a:prstGeom>
          <a:solidFill>
            <a:srgbClr val="173A27"/>
          </a:solidFill>
          <a:ln w="12700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309360" y="187452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400800" y="26974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eligible people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pursue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expungement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57200" y="3977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A8E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don't know they qualify. Most who do can't afford help. That gap is what Path To Clean Slate closes.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Hidden Gap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Walk Out of Your Program Not Knowing They Could Clear Their Record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42062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DE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00200"/>
            <a:ext cx="73152" cy="2743200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373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 you served just finished your program. They left motivated. They're applying for jobs. But: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94360" y="257860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53288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background check still shows a 9-year-old misdemeanor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94360" y="2962656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2916936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don't know it might be eligible for expungement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94360" y="3346704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300984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can't afford a lawyer to find out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94360" y="3730752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685032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employer moves on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846320" y="1600200"/>
            <a:ext cx="3886200" cy="1234440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91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California AB 1076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83480" y="1993392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expungement now law in CA — but most people still don't know, haven't applied, or hit a documentation barrier.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46320" y="2926080"/>
            <a:ext cx="3886200" cy="1234440"/>
          </a:xfrm>
          <a:prstGeom prst="rect">
            <a:avLst/>
          </a:prstGeom>
          <a:solidFill>
            <a:srgbClr val="173A27"/>
          </a:solidFill>
          <a:ln w="12700">
            <a:solidFill>
              <a:srgbClr val="173A2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983480" y="30175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states have a path.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83480" y="3310128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nobody has a guide. Path To Clean Slate is that guide — step by step, state by state, completely free.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Clean Slate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8E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free, guided platform that walks anyone with a record through their expungement options — in plain English.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828800"/>
            <a:ext cx="4114800" cy="1371600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30352" y="196596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State-by-State Eligibility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30352" y="230428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5 questions. Know instantly whether your record qualifies for expungement, sealing, or reduction — in your state.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828800"/>
            <a:ext cx="4114800" cy="1371600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28032" y="196596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Step-by-Step Guidance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28032" y="230428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form. Every court. Every deadline. We walk you through it so you don't need to hire a lawyer just to understand your options.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3383280"/>
            <a:ext cx="4114800" cy="1371600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30352" y="352044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Free Legal Aid Matchmaking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0352" y="385876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Can't do it alone? We connect you to public defenders, legal aid clinics, and pro bono attorneys — by county and zip code.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3383280"/>
            <a:ext cx="4114800" cy="1371600"/>
          </a:xfrm>
          <a:prstGeom prst="rect">
            <a:avLst/>
          </a:prstGeom>
          <a:solidFill>
            <a:srgbClr val="173A27"/>
          </a:solidFill>
          <a:ln w="9525">
            <a:solidFill>
              <a:srgbClr val="2EB87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28032" y="352044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Bridge to Path To Work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28032" y="385876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your record is cleared, seamlessly transition to our career platform — jobs, resume, and a 30-day plan waiting for you.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Steps. No Lawyer Required.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017520" y="2423160"/>
            <a:ext cx="548640" cy="0"/>
          </a:xfrm>
          <a:prstGeom prst="line">
            <a:avLst/>
          </a:prstGeom>
          <a:noFill/>
          <a:ln w="25400">
            <a:solidFill>
              <a:srgbClr val="2EB87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417320"/>
            <a:ext cx="269748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DE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353312" y="1280160"/>
            <a:ext cx="640080" cy="64008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53312" y="1280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1993392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5 Questions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4632" y="2514600"/>
            <a:ext cx="2359152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us your state, offense type, and conviction date. We run your record profile against current expungement law in your state.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" y="3767328"/>
            <a:ext cx="23591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Takes under 3 minutes.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35040" y="2423160"/>
            <a:ext cx="548640" cy="0"/>
          </a:xfrm>
          <a:prstGeom prst="line">
            <a:avLst/>
          </a:prstGeom>
          <a:noFill/>
          <a:ln w="25400">
            <a:solidFill>
              <a:srgbClr val="2EB87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37560" y="1417320"/>
            <a:ext cx="269748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DE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370832" y="1280160"/>
            <a:ext cx="640080" cy="64008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70832" y="1280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474720" y="1993392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Your Eligibility Report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502152" y="2514600"/>
            <a:ext cx="2359152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receive a plain-English breakdown: what you qualify for, what you don't, and why — plus a direct link to the court forms you need.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502152" y="3767328"/>
            <a:ext cx="23591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legalese. No confusion.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55080" y="1417320"/>
            <a:ext cx="269748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DE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88352" y="1280160"/>
            <a:ext cx="640080" cy="64008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88352" y="1280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6492240" y="1993392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Roadmap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519672" y="2514600"/>
            <a:ext cx="2359152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filing instructions, deadline reminders, and a free legal aid match if you need help along the way.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519672" y="3767328"/>
            <a:ext cx="23591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hand it off to a partner org.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Serve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with a Record. Every State.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20040" y="15087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6184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Returning Citizens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9476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leaving county jail or state prison who need to understand their rights and options before their next job application.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154680" y="15087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91840" y="16184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People on Probation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91840" y="19476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probationers who want to know what early termination or record sealing options are available to them right now.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035040" y="15087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172200" y="16184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👩‍👧  Old Offense Holders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172200" y="19476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with a decade-old misdemeanor they've been carrying silently — who never knew it was eligible to be cleared.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28803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57200" y="29900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 Students &amp; Youth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3192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 adults blocked from college financial aid, housing, or licensing because of a juvenile or early adult record.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154680" y="28803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291840" y="29900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🪖  Veterans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291840" y="33192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members navigating VA benefits, security clearances, or civilian licensing barriers tied to a past record.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35040" y="2880360"/>
            <a:ext cx="2743200" cy="1188720"/>
          </a:xfrm>
          <a:prstGeom prst="rect">
            <a:avLst/>
          </a:prstGeom>
          <a:solidFill>
            <a:srgbClr val="173A27"/>
          </a:solidFill>
          <a:ln w="12700">
            <a:solidFill>
              <a:srgbClr val="1A5C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172200" y="299008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Immigrant Communities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172200" y="3319272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Non-citizens for whom a criminal record has immigration consequences that legal aid can help address or mitigate.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Partner With Us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Multiply Your Program's Impact Without Adding Staff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71600"/>
            <a:ext cx="4114800" cy="384048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40817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Reentry Nonprofits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48056" y="1874520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2648" y="1828800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every client a free record analysis tool on day one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48056" y="2221992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" y="2176272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caseworker time spent on record questions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48056" y="2569464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" y="2523744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which clients are pursuing expungement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63440" y="137160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371600"/>
            <a:ext cx="4114800" cy="384048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73168" y="140817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Legal Aid Organizations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91456" y="1874520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56048" y="1828800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Pre-screen clients before they reach an attorney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91456" y="2221992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56048" y="2176272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intake time — clients arrive knowing their eligibility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91456" y="2569464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56048" y="2523744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your reach to counties without staff coverage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" y="310896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3108960"/>
            <a:ext cx="4114800" cy="384048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9768" y="314553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Foundations &amp; Funders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48056" y="3611880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2648" y="3566160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is free to users — grant funding keeps it running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48056" y="3959352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2648" y="3913632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outcomes: eligibility screens, filings started, clearances obtained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48056" y="4306824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2648" y="4261104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with Clean Slate, Second Chance Act, and Fair Chance priorities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63440" y="310896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663440" y="3108960"/>
            <a:ext cx="4114800" cy="384048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73168" y="314553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Courts &amp; DA Offices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791456" y="3611880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56048" y="3566160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pro se filings with errors — better-prepared applicants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91456" y="3959352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956048" y="3913632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diversion program completers with automated record guidance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91456" y="4306824"/>
            <a:ext cx="91440" cy="91440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956048" y="4261104"/>
            <a:ext cx="37124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with AB 1076 automatic expungement outreach goals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2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Users. Sustainable By Design.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434840" y="1463040"/>
            <a:ext cx="0" cy="3200400"/>
          </a:xfrm>
          <a:prstGeom prst="line">
            <a:avLst/>
          </a:prstGeom>
          <a:noFill/>
          <a:ln w="25400">
            <a:solidFill>
              <a:srgbClr val="2EB87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1417320"/>
            <a:ext cx="3931920" cy="45720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Free For Users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202996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198424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 screening — all 50 states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44144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" y="239572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filing guidance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" y="285292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280720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 form walkthroughs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02920" y="326440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321868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aid matching by county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02920" y="3675888"/>
            <a:ext cx="128016" cy="128016"/>
          </a:xfrm>
          <a:prstGeom prst="ellipse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" y="363016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Work integration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892040" y="1417320"/>
            <a:ext cx="3931920" cy="457200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Stay Funded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74920" y="198424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Reentry Nonprofits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74920" y="216712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dashboard + client tracking tools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74920" y="239572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Aid Orgs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74920" y="257860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Intake pre-screening + referral routing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74920" y="280720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Fair-Chance Employers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74920" y="299008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background check tools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74920" y="321868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Grants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074920" y="340156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DOJ, Ford, MacArthur, Arnold Ventures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74920" y="363016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Contracts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074920" y="381304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Chance Act, state Clean Slate programs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5486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Built, Live, and Growing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325880"/>
            <a:ext cx="1965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389888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365760" y="1984248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Covered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514600" y="1325880"/>
            <a:ext cx="1965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14600" y="1389888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2514600" y="1984248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For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1325880"/>
            <a:ext cx="1965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63440" y="1389888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663440" y="1984248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Know Your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812280" y="1325880"/>
            <a:ext cx="1965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812280" y="1389888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812280" y="1984248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Lawyers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7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606040"/>
            <a:ext cx="4114800" cy="2148840"/>
          </a:xfrm>
          <a:prstGeom prst="rect">
            <a:avLst/>
          </a:prstGeom>
          <a:solidFill>
            <a:srgbClr val="0D2218"/>
          </a:solidFill>
          <a:ln w="12700">
            <a:solidFill>
              <a:srgbClr val="0D221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02920" y="2724912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B8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of the Path To Work Ecosystem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30352" y="3182112"/>
            <a:ext cx="109728" cy="146304"/>
          </a:xfrm>
          <a:prstGeom prst="rect">
            <a:avLst/>
          </a:prstGeom>
          <a:solidFill>
            <a:srgbClr val="8BA89E"/>
          </a:solidFill>
          <a:ln w="12700">
            <a:solidFill>
              <a:srgbClr val="8BA89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154680"/>
            <a:ext cx="3611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Work — Career direction + job placement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30352" y="3557016"/>
            <a:ext cx="109728" cy="146304"/>
          </a:xfrm>
          <a:prstGeom prst="rect">
            <a:avLst/>
          </a:prstGeom>
          <a:solidFill>
            <a:srgbClr val="2EB87C"/>
          </a:solidFill>
          <a:ln w="12700">
            <a:solidFill>
              <a:srgbClr val="2EB87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" y="3529584"/>
            <a:ext cx="3611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A8E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Clean Slate — Record clearing (this platform)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30352" y="3931920"/>
            <a:ext cx="109728" cy="146304"/>
          </a:xfrm>
          <a:prstGeom prst="rect">
            <a:avLst/>
          </a:prstGeom>
          <a:solidFill>
            <a:srgbClr val="8BA89E"/>
          </a:solidFill>
          <a:ln w="12700">
            <a:solidFill>
              <a:srgbClr val="8B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" y="3904488"/>
            <a:ext cx="3611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Credit — Financial recovery (in development)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30352" y="4306824"/>
            <a:ext cx="109728" cy="146304"/>
          </a:xfrm>
          <a:prstGeom prst="rect">
            <a:avLst/>
          </a:prstGeom>
          <a:solidFill>
            <a:srgbClr val="8BA89E"/>
          </a:solidFill>
          <a:ln w="12700">
            <a:solidFill>
              <a:srgbClr val="8BA89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3232" y="4279392"/>
            <a:ext cx="3611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Recovery — Substance use navigation (in dev.)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2606040"/>
            <a:ext cx="41148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800600" y="27249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2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Reider Waage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800600" y="3127248"/>
            <a:ext cx="3840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Disabled USMC Veteran — Elk Grove, CA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tools I wish existed when the people I served came home and had to start over. Every platform in this ecosystem is free for every user, every time.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partner ROI calculator: pathtocleanslate.org/roi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0" y="489204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A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pathtocleanslate.org  ·  Free for every user, every time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 To Clean Slate — Partner Pitch</dc:title>
  <dc:subject>PptxGenJS Presentation</dc:subject>
  <dc:creator>Reider Waage</dc:creator>
  <cp:lastModifiedBy>Reider Waage</cp:lastModifiedBy>
  <cp:revision>1</cp:revision>
  <dcterms:created xsi:type="dcterms:W3CDTF">2026-04-24T18:28:01Z</dcterms:created>
  <dcterms:modified xsi:type="dcterms:W3CDTF">2026-04-24T18:28:01Z</dcterms:modified>
</cp:coreProperties>
</file>