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20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 i="0">
                <a:solidFill>
                  <a:srgbClr val="E6EDF3"/>
                </a:solidFill>
              </a:rPr>
              <a:t>Path To Work™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F0A843"/>
                </a:solidFill>
              </a:rPr>
              <a:t>A Guided Life-to-Work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7D8590"/>
                </a:solidFill>
              </a:rPr>
              <a:t>For Veterans · Returning Citizens · Gig Workers · New Grads · Career Changers · Persons with Disabilities · Justice-Involved Youth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1264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D8590"/>
                </a:solidFill>
              </a:rPr>
              <a:t>Reider A. Waage, Founder  |  100% Disabled USMC Veteran  |  pathtowork.org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A843"/>
                </a:solidFill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E6EDF3"/>
                </a:solidFill>
              </a:rPr>
              <a:t>Millions of Americans Have No Career 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828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0A843"/>
                </a:solidFill>
              </a:rPr>
              <a:t>67M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51760" y="2057400"/>
            <a:ext cx="8686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Americans say they're in the wrong career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761488"/>
            <a:ext cx="1828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0A843"/>
                </a:solidFill>
              </a:rPr>
              <a:t>200K+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51760" y="2807208"/>
            <a:ext cx="8686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Veterans enter the civilian workforce each year — most without direction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511296"/>
            <a:ext cx="1828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0A843"/>
                </a:solidFill>
              </a:rPr>
              <a:t>650K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1760" y="3557015"/>
            <a:ext cx="8686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People released from incarceration annually — 68% re-arrested within 3 years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261104"/>
            <a:ext cx="1828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0A843"/>
                </a:solidFill>
              </a:rPr>
              <a:t>36%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4306824"/>
            <a:ext cx="8686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Of U.S. workers are gig workers — most want stable careers, not just gigs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5010912"/>
            <a:ext cx="1828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0A843"/>
                </a:solidFill>
              </a:rPr>
              <a:t>$17K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5056632"/>
            <a:ext cx="8686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Average cost of a bad hire — mostly from poor career fit at entry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FB950"/>
                </a:solidFill>
              </a:rPr>
              <a:t>THE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E6EDF3"/>
                </a:solidFill>
              </a:rPr>
              <a:t>Path To Work: A Complete Guided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916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7D8590"/>
                </a:solidFill>
              </a:rPr>
              <a:t>Not a job board. Not a personality quiz. A system that moves people from where they are to stable income.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331720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404872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🧭 5-Min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807208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Maps strengths to 6 career tracks with user-type bonuses for veterans &amp; returning citizens, persons with disabilities, and justice-involved youth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4720" y="2331720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66160" y="2404872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🗺️ 4-Week Roadmap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66160" y="2807208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Daily tasks, free certifications, and income milestones — specific to your top match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0" y="2331720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92240" y="2404872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📄 Resume Builder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807208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Auto-generates a print-ready resume from assessment results in under 2 minutes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326880" y="2331720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18320" y="2404872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📊 Ability Profile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18320" y="2807208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Translates lived experience into employer-ready proof statements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069079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142231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🔥 Accountability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544567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Daily streak tracker and progress dashboard — keeps users moving every day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74720" y="4069079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566160" y="4142231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💪 Life Stabilization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6160" y="4544567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Weekly check-ins address barriers beyond career — housing, health, support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4069079"/>
            <a:ext cx="2743200" cy="155448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92240" y="4142231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A843"/>
                </a:solidFill>
              </a:rPr>
              <a:t>🌐 Bilingual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544567"/>
            <a:ext cx="2560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6EDF3"/>
                </a:solidFill>
              </a:rPr>
              <a:t>Full English and Spanish support throughout — no features locked by language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8A6FF"/>
                </a:solidFill>
              </a:rPr>
              <a:t>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E6EDF3"/>
                </a:solidFill>
              </a:rPr>
              <a:t>8 Steps from Stuck to Employed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103120"/>
            <a:ext cx="502920" cy="502920"/>
          </a:xfrm>
          <a:prstGeom prst="ellipse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148839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148839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Assess</a:t>
            </a:r>
          </a:p>
        </p:txBody>
      </p:sp>
      <p:sp>
        <p:nvSpPr>
          <p:cNvPr id="9" name="Oval 8"/>
          <p:cNvSpPr/>
          <p:nvPr/>
        </p:nvSpPr>
        <p:spPr>
          <a:xfrm>
            <a:off x="3429000" y="2103120"/>
            <a:ext cx="502920" cy="502920"/>
          </a:xfrm>
          <a:prstGeom prst="ellipse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66160" y="2148839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77639" y="2148839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Plan</a:t>
            </a:r>
          </a:p>
        </p:txBody>
      </p:sp>
      <p:sp>
        <p:nvSpPr>
          <p:cNvPr id="12" name="Oval 11"/>
          <p:cNvSpPr/>
          <p:nvPr/>
        </p:nvSpPr>
        <p:spPr>
          <a:xfrm>
            <a:off x="6309359" y="2103120"/>
            <a:ext cx="502920" cy="502920"/>
          </a:xfrm>
          <a:prstGeom prst="ellipse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46520" y="2148839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7999" y="2148839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Act</a:t>
            </a:r>
          </a:p>
        </p:txBody>
      </p:sp>
      <p:sp>
        <p:nvSpPr>
          <p:cNvPr id="15" name="Oval 14"/>
          <p:cNvSpPr/>
          <p:nvPr/>
        </p:nvSpPr>
        <p:spPr>
          <a:xfrm>
            <a:off x="9189719" y="2103120"/>
            <a:ext cx="502920" cy="502920"/>
          </a:xfrm>
          <a:prstGeom prst="ellipse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326880" y="2148839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738359" y="2148839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Prove It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023360"/>
            <a:ext cx="502920" cy="502920"/>
          </a:xfrm>
          <a:prstGeom prst="ellipse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069080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06908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Build</a:t>
            </a:r>
          </a:p>
        </p:txBody>
      </p:sp>
      <p:sp>
        <p:nvSpPr>
          <p:cNvPr id="21" name="Oval 20"/>
          <p:cNvSpPr/>
          <p:nvPr/>
        </p:nvSpPr>
        <p:spPr>
          <a:xfrm>
            <a:off x="3429000" y="4023360"/>
            <a:ext cx="502920" cy="502920"/>
          </a:xfrm>
          <a:prstGeom prst="ellipse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566160" y="4069080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77639" y="406908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Match</a:t>
            </a:r>
          </a:p>
        </p:txBody>
      </p:sp>
      <p:sp>
        <p:nvSpPr>
          <p:cNvPr id="24" name="Oval 23"/>
          <p:cNvSpPr/>
          <p:nvPr/>
        </p:nvSpPr>
        <p:spPr>
          <a:xfrm>
            <a:off x="6309359" y="4023360"/>
            <a:ext cx="502920" cy="502920"/>
          </a:xfrm>
          <a:prstGeom prst="ellipse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46520" y="4069080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7999" y="406908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Apply</a:t>
            </a:r>
          </a:p>
        </p:txBody>
      </p:sp>
      <p:sp>
        <p:nvSpPr>
          <p:cNvPr id="27" name="Oval 26"/>
          <p:cNvSpPr/>
          <p:nvPr/>
        </p:nvSpPr>
        <p:spPr>
          <a:xfrm>
            <a:off x="9189719" y="4023360"/>
            <a:ext cx="502920" cy="502920"/>
          </a:xfrm>
          <a:prstGeom prst="ellipse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326880" y="4069080"/>
            <a:ext cx="3200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80C10"/>
                </a:solidFill>
              </a:rPr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38359" y="406908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E6EDF3"/>
                </a:solidFill>
              </a:rPr>
              <a:t>Grow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A843"/>
                </a:solidFill>
              </a:rPr>
              <a:t>WHO BUYS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E6EDF3"/>
                </a:solidFill>
              </a:rPr>
              <a:t>9 High-Value Buyer Segments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92024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58368" y="199339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🎖️  Veterans Svc Orgs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237744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VSOs, VFW, American Legion, DAV — serving 200K+ transitioning vets/year</a:t>
            </a:r>
          </a:p>
        </p:txBody>
      </p:sp>
      <p:sp>
        <p:nvSpPr>
          <p:cNvPr id="9" name="Rectangle 8"/>
          <p:cNvSpPr/>
          <p:nvPr/>
        </p:nvSpPr>
        <p:spPr>
          <a:xfrm>
            <a:off x="6309359" y="192024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19088" y="199339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🏛️  Workforce Dev Boards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19088" y="237744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Government-funded, mandate to serve underemployed — strong budget for proven tools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15468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" y="322783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🎓  Community Colleges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" y="361188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Career services + veterans resource centers — captive audience, recurring contracts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9359" y="315468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9088" y="322783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🏢  Corporate CSR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19088" y="361188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Companies with DEI/workforce commitments — budget for community impact programs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438912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" y="446227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🔄  Reentry Orgs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" y="484632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Nonprofits serving 650K returning citizens — high need, grant-funded budgets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59" y="438912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19088" y="446227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⛪  Faith Communities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19088" y="484632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Megachurches with career ministries — Life.Church (80K churches), local congregations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83280" y="5623560"/>
            <a:ext cx="5394960" cy="1051560"/>
          </a:xfrm>
          <a:prstGeom prst="rect">
            <a:avLst/>
          </a:prstGeom>
          <a:solidFill>
            <a:srgbClr val="161B22"/>
          </a:solidFill>
          <a:ln>
            <a:solidFill>
              <a:srgbClr val="30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93008" y="569671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>📉  Downsizing Companies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93008" y="6080760"/>
            <a:ext cx="5029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E6EDF3"/>
                </a:solidFill>
              </a:rPr>
              <a:t>WARN Act triggers — $2.5K pilot vs $15K traditional outplacement per employee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FB950"/>
                </a:solidFill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E6EDF3"/>
                </a:solidFill>
              </a:rPr>
              <a:t>B2B SaaS + Pilot-to-Contract Pipeline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011680"/>
            <a:ext cx="3566160" cy="3200400"/>
          </a:xfrm>
          <a:prstGeom prst="rect">
            <a:avLst/>
          </a:prstGeom>
          <a:solidFill>
            <a:srgbClr val="161B22"/>
          </a:solidFill>
          <a:ln>
            <a:solidFill>
              <a:srgbClr val="7D85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194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7D8590"/>
                </a:solidFill>
              </a:rPr>
              <a:t>Free Evaluation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6974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7D8590"/>
                </a:solidFill>
              </a:rPr>
              <a:t>$0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474720"/>
            <a:ext cx="32004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6EDF3"/>
                </a:solidFill>
              </a:rPr>
              <a:t>5–10 users · 90 days · Full platform access · Feedback only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79" y="2011680"/>
            <a:ext cx="3566160" cy="3200400"/>
          </a:xfrm>
          <a:prstGeom prst="rect">
            <a:avLst/>
          </a:prstGeom>
          <a:solidFill>
            <a:srgbClr val="161B22"/>
          </a:solidFill>
          <a:ln>
            <a:solidFill>
              <a:srgbClr val="F0A84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59" y="2194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A843"/>
                </a:solidFill>
              </a:rPr>
              <a:t>Cohort Pilot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59" y="26974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0A843"/>
                </a:solidFill>
              </a:rPr>
              <a:t>$2,500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59" y="3474720"/>
            <a:ext cx="32004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6EDF3"/>
                </a:solidFill>
              </a:rPr>
              <a:t>25–50 users · 90 days · Outcome reporting · Partner dashboard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46719" y="2011680"/>
            <a:ext cx="3566160" cy="3200400"/>
          </a:xfrm>
          <a:prstGeom prst="rect">
            <a:avLst/>
          </a:prstGeom>
          <a:solidFill>
            <a:srgbClr val="161B22"/>
          </a:solidFill>
          <a:ln>
            <a:solidFill>
              <a:srgbClr val="3FB9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599" y="2194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3FB950"/>
                </a:solidFill>
              </a:rPr>
              <a:t>Full Deployment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599" y="26974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3FB950"/>
                </a:solidFill>
              </a:rPr>
              <a:t>Custom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599" y="3474720"/>
            <a:ext cx="32004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E6EDF3"/>
                </a:solidFill>
              </a:rPr>
              <a:t>100+ users · Annual contract · White-label option · API access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3FB9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FB950"/>
                </a:solidFill>
              </a:rPr>
              <a:t>THE PILOT OFFER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E6EDF3"/>
                </a:solidFill>
              </a:rPr>
              <a:t>Start Free. Prove It Works. Then Deploy.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916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7D8590"/>
                </a:solidFill>
              </a:rPr>
              <a:t>No cost to evaluate. No commitment to start. Just results.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37744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Full platform access for your cohort — every feature, no limitations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9718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Onboarding support and participant instructions included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56616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90-day outcome report: completion rates, career matches, next steps taken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16052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Your logo on a co-branded version for your participants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75488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Pilot Agreement protects both parties — clear, simple, 1 page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34924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✅  Cancel anytime before Day 90 with zero obligation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6126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0A843"/>
                </a:solidFill>
              </a:rPr>
              <a:t>Ready to start? hello@pathtowork.org  |  pathtowork.org  |  (408) 658-9222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88952" cy="36576"/>
          </a:xfrm>
          <a:prstGeom prst="rect">
            <a:avLst/>
          </a:prstGeom>
          <a:solidFill>
            <a:srgbClr val="F0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A843"/>
                </a:solidFill>
              </a:rPr>
              <a:t>THE FOUNDER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0058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E6EDF3"/>
                </a:solidFill>
              </a:rPr>
              <a:t>Reider A. Waage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0A843"/>
                </a:solidFill>
              </a:rPr>
              <a:t>100% Disabled USMC Combat Veteran  ·  Elk Grove, California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14600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8 years in the Marine Corps. Combat deployments. 100% disability rating. When I transitioned out,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95351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I spent 2 years lost — looking for a tool that could tell me what I was good at, what came next,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392424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and how to get there. Everything I found was expensive, vague, or built for people who already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831335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had direction. So I built Path To Work.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270248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/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709160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This platform is built for every person the system overlooked: veterans, returning citizens,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14807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6EDF3"/>
                </a:solidFill>
              </a:rPr>
              <a:t>gig workers, new graduates, and anyone who needs a real plan — not another personality quiz.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60350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A843"/>
                </a:solidFill>
              </a:rPr>
              <a:t xml:space="preserve">hello@pathtowork.org  |  pathtowork.org  |  (408) 658-9222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601968"/>
            <a:ext cx="1164031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650" b="0">
                <a:solidFill>
                  <a:srgbClr val="888888"/>
                </a:solidFill>
              </a:rPr>
              <a:t>CONFIDENTIAL — Path To Work — Reider Waage © 2026 — Not for redistribution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